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8" r:id="rId9"/>
    <p:sldId id="263" r:id="rId10"/>
    <p:sldId id="265" r:id="rId11"/>
    <p:sldId id="266" r:id="rId12"/>
    <p:sldId id="264" r:id="rId13"/>
    <p:sldId id="269" r:id="rId14"/>
    <p:sldId id="267" r:id="rId15"/>
    <p:sldId id="270" r:id="rId16"/>
    <p:sldId id="271" r:id="rId17"/>
    <p:sldId id="272" r:id="rId18"/>
    <p:sldId id="273" r:id="rId19"/>
    <p:sldId id="275" r:id="rId20"/>
    <p:sldId id="276" r:id="rId21"/>
    <p:sldId id="274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7D10D-0A44-4F02-8AF8-F1155A7FFF60}" type="datetimeFigureOut">
              <a:rPr lang="it-IT" smtClean="0"/>
              <a:t>21/11/2014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C123D-4B8C-4B33-AA9A-FFA407B29FC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060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D4BC1-5785-4118-8E4D-EDFAAC61B4AF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/>
              <a:t>www.appiano.info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6CE2-8777-424B-9231-2E856EB74C97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www.appiano.info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FFB7-2737-4D98-A77D-FC788C01D1D3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www.appiano.info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F199-9BB2-4527-BF94-55E0537AD5CC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www.appiano.info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A4B9-15D9-420D-987A-A351AA2DB10F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www.appiano.info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A2BA-E1C0-4696-B8A1-209F8756804E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www.appiano.info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5B5F9-6F00-4C39-AAC6-6648879E50E8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www.appiano.info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08CB-B201-470A-8ECD-0415126CD246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www.appiano.info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21E68-ABF5-4FE9-A7FD-90C7CE2843F8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www.appiano.info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D0A6-5475-4C66-975C-C6A078422898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www.appiano.info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947C-684A-4B4C-8275-67FB6C458C75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www.appiano.info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96C6A0B-0C7A-4F10-9EBF-26E2DEB6BF9E}" type="datetime1">
              <a:rPr lang="it-IT" smtClean="0"/>
              <a:t>21/11/2014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it-IT" dirty="0" smtClean="0"/>
              <a:t>www.appiano.info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1039EFC-A0FD-479A-BDD5-1E4E5EFFEC1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iano.inf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543800" cy="3815680"/>
          </a:xfrm>
        </p:spPr>
        <p:txBody>
          <a:bodyPr/>
          <a:lstStyle/>
          <a:p>
            <a:r>
              <a:rPr lang="it-IT" sz="4800" b="1" dirty="0" smtClean="0"/>
              <a:t/>
            </a:r>
            <a:br>
              <a:rPr lang="it-IT" sz="4800" b="1" dirty="0" smtClean="0"/>
            </a:br>
            <a:r>
              <a:rPr lang="it-IT" sz="4800" b="1" dirty="0" smtClean="0"/>
              <a:t>I poteri dell’amministratore sulla riscossione dei contributi.</a:t>
            </a:r>
            <a:br>
              <a:rPr lang="it-IT" sz="4800" b="1" dirty="0" smtClean="0"/>
            </a:b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2400" b="1" i="1" dirty="0" smtClean="0"/>
              <a:t>CCIAA-TO,  20 novembre 2014</a:t>
            </a:r>
            <a:br>
              <a:rPr lang="it-IT" sz="2400" b="1" i="1" dirty="0" smtClean="0"/>
            </a:br>
            <a:endParaRPr lang="it-IT" sz="24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t-IT" b="1" dirty="0" smtClean="0">
                <a:latin typeface="+mj-lt"/>
              </a:rPr>
              <a:t>Avv. Ermenegildo Mario Appiano</a:t>
            </a:r>
          </a:p>
          <a:p>
            <a:pPr algn="r"/>
            <a:r>
              <a:rPr lang="it-IT" b="1" dirty="0" smtClean="0">
                <a:latin typeface="+mj-lt"/>
                <a:hlinkClick r:id="rId2"/>
              </a:rPr>
              <a:t>www.appiano.info</a:t>
            </a:r>
            <a:endParaRPr lang="it-IT" b="1" dirty="0" smtClean="0">
              <a:latin typeface="+mj-lt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46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 un condòmino contesta una spesa?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Ne consegue che </a:t>
            </a:r>
            <a:r>
              <a:rPr lang="it-IT" b="1" dirty="0"/>
              <a:t>il condomino </a:t>
            </a:r>
            <a:r>
              <a:rPr lang="it-IT" b="1" u="sng" dirty="0"/>
              <a:t>non</a:t>
            </a:r>
            <a:r>
              <a:rPr lang="it-IT" b="1" dirty="0"/>
              <a:t> può ritardare il pagamento delle rate di spesa, in </a:t>
            </a:r>
            <a:r>
              <a:rPr lang="it-IT" b="1" dirty="0" smtClean="0"/>
              <a:t>attesa  dell'evolversi </a:t>
            </a:r>
            <a:r>
              <a:rPr lang="it-IT" b="1" dirty="0"/>
              <a:t>delle relazioni contrattuali del condominio</a:t>
            </a:r>
            <a:r>
              <a:rPr lang="it-IT" dirty="0"/>
              <a:t>, così riversando sugli altri condomini gli oneri del proprio ritardo nell'adempimento, </a:t>
            </a:r>
            <a:r>
              <a:rPr lang="it-IT" b="1" u="sng" dirty="0"/>
              <a:t>né</a:t>
            </a:r>
            <a:r>
              <a:rPr lang="it-IT" b="1" dirty="0"/>
              <a:t> può </a:t>
            </a:r>
            <a:r>
              <a:rPr lang="it-IT" b="1" dirty="0" smtClean="0"/>
              <a:t>dedurre che </a:t>
            </a:r>
            <a:r>
              <a:rPr lang="it-IT" b="1" dirty="0"/>
              <a:t>il pagamento sia stato effettuato direttamente al terzo</a:t>
            </a:r>
            <a:r>
              <a:rPr lang="it-IT" dirty="0"/>
              <a:t>, in quanto ciò altererebbe la gestione complessiva del condominio, ma deve, </a:t>
            </a:r>
            <a:r>
              <a:rPr lang="it-IT" dirty="0" smtClean="0"/>
              <a:t>adempiere all'obbligazione </a:t>
            </a:r>
            <a:r>
              <a:rPr lang="it-IT" dirty="0"/>
              <a:t>verso </a:t>
            </a:r>
            <a:r>
              <a:rPr lang="it-IT" dirty="0" smtClean="0"/>
              <a:t>quest'ultimo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10</a:t>
            </a:fld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3275856" y="1772816"/>
            <a:ext cx="273630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3491880" y="5733256"/>
            <a:ext cx="2808312" cy="576064"/>
          </a:xfrm>
          <a:prstGeom prst="downArrow">
            <a:avLst>
              <a:gd name="adj1" fmla="val 50000"/>
              <a:gd name="adj2" fmla="val 65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04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 un condòmino contesta una spesa?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u="sng" dirty="0" smtClean="0">
                <a:solidFill>
                  <a:srgbClr val="FF0000"/>
                </a:solidFill>
              </a:rPr>
              <a:t>salva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l'insorgenza, in sede di bilancio consuntivo, di un credito da rimborso nei confronti della gestione </a:t>
            </a:r>
            <a:r>
              <a:rPr lang="it-IT" b="1" dirty="0" smtClean="0">
                <a:solidFill>
                  <a:srgbClr val="FF0000"/>
                </a:solidFill>
              </a:rPr>
              <a:t>condominiale</a:t>
            </a:r>
            <a:r>
              <a:rPr lang="it-IT" dirty="0" smtClean="0"/>
              <a:t>, </a:t>
            </a:r>
            <a:r>
              <a:rPr lang="it-IT" b="1" dirty="0" smtClean="0"/>
              <a:t>ove </a:t>
            </a:r>
            <a:r>
              <a:rPr lang="it-IT" b="1" dirty="0"/>
              <a:t>residuino avanzi di cassa per mancati esborsi o per la risoluzione dei contratti precedentemente </a:t>
            </a:r>
            <a:r>
              <a:rPr lang="it-IT" b="1" dirty="0" smtClean="0"/>
              <a:t>stipulati»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11</a:t>
            </a:fld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3131840" y="1844824"/>
            <a:ext cx="25202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730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 un condòmino contesta una spesa?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B) Cassazione, </a:t>
            </a:r>
            <a:r>
              <a:rPr lang="fr-FR" b="1" u="sng" dirty="0"/>
              <a:t>Cass. civ. Sez. II, 19/03/2014, n. 6436</a:t>
            </a:r>
            <a:endParaRPr lang="it-IT" b="1" u="sng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«L'opposizione </a:t>
            </a:r>
            <a:r>
              <a:rPr lang="it-IT" dirty="0"/>
              <a:t>del </a:t>
            </a:r>
            <a:r>
              <a:rPr lang="it-IT" dirty="0" smtClean="0"/>
              <a:t>condòmino </a:t>
            </a:r>
            <a:r>
              <a:rPr lang="it-IT" dirty="0"/>
              <a:t>al decreto ingiuntivo emesso ex art. 63 disp. att. c.c. </a:t>
            </a:r>
            <a:r>
              <a:rPr lang="it-IT" b="1" u="sng" dirty="0"/>
              <a:t>non</a:t>
            </a:r>
            <a:r>
              <a:rPr lang="it-IT" b="1" dirty="0"/>
              <a:t> può mai estendersi a questioni relative alla annullabilità o </a:t>
            </a:r>
            <a:r>
              <a:rPr lang="it-IT" b="1" dirty="0" smtClean="0"/>
              <a:t>nullità della </a:t>
            </a:r>
            <a:r>
              <a:rPr lang="it-IT" b="1" dirty="0"/>
              <a:t>delibera condominiale di approvazione delle spese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delibera che necessita di essere impugnata separatamente ex art. 1137 c.c</a:t>
            </a:r>
            <a:r>
              <a:rPr lang="it-IT" dirty="0" smtClean="0"/>
              <a:t>.»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12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18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Nel Supercondominio?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u="sng" dirty="0" smtClean="0"/>
              <a:t>Cassazione</a:t>
            </a:r>
            <a:r>
              <a:rPr lang="it-IT" b="1" u="sng" dirty="0"/>
              <a:t>, Sez. II, </a:t>
            </a:r>
            <a:r>
              <a:rPr lang="it-IT" b="1" u="sng" dirty="0" smtClean="0"/>
              <a:t> sentenza </a:t>
            </a:r>
            <a:r>
              <a:rPr lang="it-IT" b="1" u="sng" dirty="0"/>
              <a:t>26/08/2013, n. </a:t>
            </a:r>
            <a:r>
              <a:rPr lang="it-IT" b="1" u="sng" dirty="0" smtClean="0"/>
              <a:t>19558</a:t>
            </a:r>
            <a:endParaRPr lang="it-IT" b="1" u="sng" dirty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Nell’ipotesi del supercondominio, la legittimazione degli amministratori di ciascun condominio per gli atti conservativi, riconosciuta dagli artt. 1130 e 1131 cod. civ., si riflette, sul piano processuale, nella facoltà di richiedere le necessarie misure cautelari soltanto per i beni comuni all’edificio rispettivamente amministrato, non anche per quelli facenti parte del </a:t>
            </a:r>
            <a:r>
              <a:rPr lang="it-IT" b="1" dirty="0"/>
              <a:t>supercondominio</a:t>
            </a:r>
            <a:r>
              <a:rPr lang="it-IT" dirty="0"/>
              <a:t>, che, quale accorpamento di due o più singoli condominii per la gestione di beni comuni, </a:t>
            </a:r>
            <a:r>
              <a:rPr lang="it-IT" b="1" dirty="0"/>
              <a:t>deve essere gestito attraverso le decisioni dei propri organi, e, cioè, l’assemblea composta dai proprietari degli appartamenti che concorrono a formarlo e l’amministratore del supercondominio</a:t>
            </a:r>
            <a:r>
              <a:rPr lang="it-IT" dirty="0"/>
              <a:t>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06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Impatto sul contenzioso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contestazione può vertere su: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validità delibera adozione spesa</a:t>
            </a:r>
          </a:p>
          <a:p>
            <a:r>
              <a:rPr lang="it-IT" dirty="0" smtClean="0"/>
              <a:t>validità delibera approvazione rendiconto</a:t>
            </a:r>
          </a:p>
          <a:p>
            <a:r>
              <a:rPr lang="it-IT" dirty="0" smtClean="0"/>
              <a:t>questioni contabili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Si può prevenire / evitare un processo? Oppure è una strada obbligata?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14</a:t>
            </a:fld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3158519" y="4017052"/>
            <a:ext cx="2111465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14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Evitiamo il processo?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La mediazione (d. lgs. 28/2010)</a:t>
            </a:r>
            <a:r>
              <a:rPr lang="it-IT" dirty="0" smtClean="0"/>
              <a:t>, uno strumento per:</a:t>
            </a:r>
          </a:p>
          <a:p>
            <a:pPr marL="0" indent="0">
              <a:buNone/>
            </a:pPr>
            <a:endParaRPr lang="it-IT" dirty="0"/>
          </a:p>
          <a:p>
            <a:pPr algn="just"/>
            <a:r>
              <a:rPr lang="it-IT" dirty="0" smtClean="0"/>
              <a:t>discutere una delibera controversa, senza adire subito il giudice (ma non perdere la possibilità di impugnarla!)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c</a:t>
            </a:r>
            <a:r>
              <a:rPr lang="it-IT" dirty="0" smtClean="0"/>
              <a:t>hiarire una situazione contabile controversa, senza ricorrere subito al giudice o ad un accertamento preventivo contabile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e</a:t>
            </a:r>
            <a:r>
              <a:rPr lang="it-IT" dirty="0" smtClean="0"/>
              <a:t>ffettuare un «passaggio consegne» delicato, stemperando le tensioni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255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Mediazione: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Come attivare:</a:t>
            </a:r>
          </a:p>
          <a:p>
            <a:pPr algn="just">
              <a:buFontTx/>
              <a:buChar char="-"/>
            </a:pPr>
            <a:r>
              <a:rPr lang="it-IT" dirty="0" smtClean="0"/>
              <a:t>Presentare domanda di mediazione ad un organismo abilitato </a:t>
            </a:r>
            <a:r>
              <a:rPr lang="it-IT" dirty="0" smtClean="0">
                <a:sym typeface="Wingdings" panose="05000000000000000000" pitchFamily="2" charset="2"/>
              </a:rPr>
              <a:t> ad esempio, la Camera di Commercio </a:t>
            </a:r>
            <a:r>
              <a:rPr lang="it-IT" dirty="0">
                <a:sym typeface="Wingdings" panose="05000000000000000000" pitchFamily="2" charset="2"/>
              </a:rPr>
              <a:t>di </a:t>
            </a:r>
            <a:r>
              <a:rPr lang="it-IT" dirty="0" smtClean="0">
                <a:sym typeface="Wingdings" panose="05000000000000000000" pitchFamily="2" charset="2"/>
              </a:rPr>
              <a:t>Torino (n.122 del registro)</a:t>
            </a:r>
          </a:p>
          <a:p>
            <a:pPr marL="0" indent="0" algn="just">
              <a:buNone/>
            </a:pPr>
            <a:r>
              <a:rPr lang="it-IT" dirty="0" smtClean="0">
                <a:sym typeface="Wingdings" panose="05000000000000000000" pitchFamily="2" charset="2"/>
              </a:rPr>
              <a:t>     </a:t>
            </a:r>
            <a:r>
              <a:rPr lang="it-IT" sz="1800" dirty="0">
                <a:solidFill>
                  <a:schemeClr val="tx2"/>
                </a:solidFill>
                <a:sym typeface="Wingdings" panose="05000000000000000000" pitchFamily="2" charset="2"/>
              </a:rPr>
              <a:t>http://www.to.camcom.it/conciliazione</a:t>
            </a:r>
            <a:endParaRPr lang="it-IT" sz="18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just">
              <a:buFontTx/>
              <a:buChar char="-"/>
            </a:pPr>
            <a:endParaRPr lang="it-IT" dirty="0" smtClean="0">
              <a:sym typeface="Wingdings" panose="05000000000000000000" pitchFamily="2" charset="2"/>
            </a:endParaRPr>
          </a:p>
          <a:p>
            <a:pPr algn="just"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Se è un condòmino a promuovere la mediazione per  contestare una delibera assembleare, la domanda di mediazione deve anche pervenire all’amministratore nel termine per impugnare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16</a:t>
            </a:fld>
            <a:endParaRPr lang="it-IT" dirty="0"/>
          </a:p>
        </p:txBody>
      </p:sp>
      <p:pic>
        <p:nvPicPr>
          <p:cNvPr id="1026" name="Picture 2" descr="C:\Users\Mario\Desktop\Cattu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96952"/>
            <a:ext cx="1066800" cy="113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1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Mediazione: istruzioni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 smtClean="0"/>
              <a:t>Quanto costa?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smtClean="0"/>
              <a:t>esiste un tariffario ministeriale, che prevede costi alquanto contenuti.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 smtClean="0"/>
              <a:t>Rischio di subire un pregiudizio, se vado in mediazione? </a:t>
            </a:r>
            <a:r>
              <a:rPr lang="it-IT" dirty="0" smtClean="0">
                <a:sym typeface="Wingdings" panose="05000000000000000000" pitchFamily="2" charset="2"/>
              </a:rPr>
              <a:t> NO, tutto quanto avviene è per legge riservato</a:t>
            </a:r>
          </a:p>
          <a:p>
            <a:pPr marL="0" indent="0" algn="just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it-IT" b="1" dirty="0" smtClean="0"/>
              <a:t>Se la mediazione non riesce, cosa succede?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il tribunale è lì che mi aspetta!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02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Mediazione: istruzioni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Ma in cosa consiste??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Sedersi attorno ad un tavolo e discutere il caso</a:t>
            </a:r>
            <a:r>
              <a:rPr lang="it-IT" dirty="0" smtClean="0"/>
              <a:t>, con </a:t>
            </a:r>
            <a:r>
              <a:rPr lang="it-IT" b="1" dirty="0" smtClean="0"/>
              <a:t>l’assistenza di un soggetto terzo, neutrale … nonché capace ad aiutare le parti nella trattativa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18</a:t>
            </a:fld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3275856" y="2060848"/>
            <a:ext cx="28083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87597"/>
            <a:ext cx="4824536" cy="2165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9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Mediazione: istruzioni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«… ma </a:t>
            </a:r>
            <a:r>
              <a:rPr lang="it-IT" dirty="0"/>
              <a:t>è quello che noi facciamo sempre!!» </a:t>
            </a:r>
            <a:r>
              <a:rPr lang="it-IT" dirty="0">
                <a:sym typeface="Wingdings" panose="05000000000000000000" pitchFamily="2" charset="2"/>
              </a:rPr>
              <a:t> … 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>
                <a:sym typeface="Wingdings" panose="05000000000000000000" pitchFamily="2" charset="2"/>
              </a:rPr>
              <a:t>siete proprio </a:t>
            </a:r>
            <a:r>
              <a:rPr lang="it-IT" dirty="0" smtClean="0">
                <a:sym typeface="Wingdings" panose="05000000000000000000" pitchFamily="2" charset="2"/>
              </a:rPr>
              <a:t>sicuri che sia la stessa cosa???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19</a:t>
            </a:fld>
            <a:endParaRPr lang="it-IT" dirty="0"/>
          </a:p>
        </p:txBody>
      </p:sp>
      <p:sp>
        <p:nvSpPr>
          <p:cNvPr id="6" name="Freccia in giù 5"/>
          <p:cNvSpPr/>
          <p:nvPr/>
        </p:nvSpPr>
        <p:spPr>
          <a:xfrm>
            <a:off x="2843808" y="2276872"/>
            <a:ext cx="3600400" cy="834392"/>
          </a:xfrm>
          <a:prstGeom prst="downArrow">
            <a:avLst>
              <a:gd name="adj1" fmla="val 50000"/>
              <a:gd name="adj2" fmla="val 39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21088"/>
            <a:ext cx="38100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0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norma «tradizionale»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Art.1130 c.c.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L’amministratore deve:</a:t>
            </a:r>
          </a:p>
          <a:p>
            <a:pPr marL="0" indent="0" algn="just">
              <a:buNone/>
            </a:pPr>
            <a:r>
              <a:rPr lang="it-IT" dirty="0" smtClean="0"/>
              <a:t>…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«3</a:t>
            </a:r>
            <a:r>
              <a:rPr lang="it-IT" dirty="0"/>
              <a:t>) </a:t>
            </a:r>
            <a:r>
              <a:rPr lang="it-IT" b="1" dirty="0"/>
              <a:t>riscuotere i contributi </a:t>
            </a:r>
            <a:r>
              <a:rPr lang="it-IT" dirty="0"/>
              <a:t>ed erogare le spese occorrenti per la manutenzione ordinaria delle parti comuni dell’edificio e per l’esercizio dei servizi comuni</a:t>
            </a:r>
            <a:r>
              <a:rPr lang="it-IT" dirty="0" smtClean="0"/>
              <a:t>;»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83568" y="6309320"/>
            <a:ext cx="4648175" cy="365125"/>
          </a:xfrm>
        </p:spPr>
        <p:txBody>
          <a:bodyPr/>
          <a:lstStyle/>
          <a:p>
            <a:r>
              <a:rPr lang="it-IT" b="1" dirty="0" smtClean="0">
                <a:hlinkClick r:id="rId2"/>
              </a:rPr>
              <a:t>www.appiano.info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184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Mediazione: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«Io sono un mediatore in ogni mia azione»:</a:t>
            </a:r>
          </a:p>
          <a:p>
            <a:pPr marL="0" indent="0">
              <a:buNone/>
            </a:pPr>
            <a:endParaRPr lang="it-IT" dirty="0" smtClean="0"/>
          </a:p>
          <a:p>
            <a:pPr algn="just">
              <a:buFontTx/>
              <a:buChar char="-"/>
            </a:pPr>
            <a:r>
              <a:rPr lang="it-IT" dirty="0" smtClean="0"/>
              <a:t>Gli altri mi percepiscono veramente come tale?</a:t>
            </a:r>
          </a:p>
          <a:p>
            <a:pPr algn="just">
              <a:buFontTx/>
              <a:buChar char="-"/>
            </a:pPr>
            <a:r>
              <a:rPr lang="it-IT" dirty="0" smtClean="0"/>
              <a:t>Come faccio ad essere neutrale, se rappresento gli interessi una delle parti in lite?</a:t>
            </a:r>
          </a:p>
          <a:p>
            <a:pPr algn="just">
              <a:buFontTx/>
              <a:buChar char="-"/>
            </a:pPr>
            <a:r>
              <a:rPr lang="it-IT" dirty="0" smtClean="0"/>
              <a:t>Quale è la mia formazione? </a:t>
            </a:r>
            <a:r>
              <a:rPr lang="it-IT" dirty="0" smtClean="0">
                <a:sym typeface="Wingdings" panose="05000000000000000000" pitchFamily="2" charset="2"/>
              </a:rPr>
              <a:t> quali sono gli obiettivi della mia azione?</a:t>
            </a:r>
          </a:p>
          <a:p>
            <a:pPr algn="just">
              <a:buFontTx/>
              <a:buChar char="-"/>
            </a:pPr>
            <a:r>
              <a:rPr lang="it-IT" dirty="0" smtClean="0">
                <a:sym typeface="Wingdings" panose="05000000000000000000" pitchFamily="2" charset="2"/>
              </a:rPr>
              <a:t>Conosco la differenza sostanziale tra l’idea di transazione (</a:t>
            </a:r>
            <a:r>
              <a:rPr lang="en-US" i="1" dirty="0" smtClean="0">
                <a:sym typeface="Wingdings" panose="05000000000000000000" pitchFamily="2" charset="2"/>
              </a:rPr>
              <a:t>lose to lose agreement</a:t>
            </a:r>
            <a:r>
              <a:rPr lang="it-IT" dirty="0" smtClean="0">
                <a:sym typeface="Wingdings" panose="05000000000000000000" pitchFamily="2" charset="2"/>
              </a:rPr>
              <a:t>) e quella di trovare un accordo soddisfacente per tutti  (</a:t>
            </a:r>
            <a:r>
              <a:rPr lang="en-US" i="1" dirty="0" smtClean="0">
                <a:sym typeface="Wingdings" panose="05000000000000000000" pitchFamily="2" charset="2"/>
              </a:rPr>
              <a:t>win to win agreement</a:t>
            </a:r>
            <a:r>
              <a:rPr lang="it-IT" dirty="0" smtClean="0">
                <a:sym typeface="Wingdings" panose="05000000000000000000" pitchFamily="2" charset="2"/>
              </a:rPr>
              <a:t>)?</a:t>
            </a: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11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Mediazione: istruzioni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Poteri amministratore </a:t>
            </a:r>
            <a:r>
              <a:rPr lang="it-IT" dirty="0" smtClean="0">
                <a:sym typeface="Wingdings" panose="05000000000000000000" pitchFamily="2" charset="2"/>
              </a:rPr>
              <a:t> a</a:t>
            </a:r>
            <a:r>
              <a:rPr lang="it-IT" dirty="0" smtClean="0"/>
              <a:t>rt. 71 quater disp. </a:t>
            </a:r>
            <a:r>
              <a:rPr lang="it-IT" dirty="0"/>
              <a:t>a</a:t>
            </a:r>
            <a:r>
              <a:rPr lang="it-IT" dirty="0" smtClean="0"/>
              <a:t>tt. c.c.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«Al </a:t>
            </a:r>
            <a:r>
              <a:rPr lang="it-IT" dirty="0"/>
              <a:t>procedimento è </a:t>
            </a:r>
            <a:r>
              <a:rPr lang="it-IT" b="1" dirty="0"/>
              <a:t>legittimato a partecipare </a:t>
            </a:r>
            <a:r>
              <a:rPr lang="it-IT" dirty="0"/>
              <a:t>l’amministratore, previa delibera assembleare da assumere con la maggioranza di cui all’articolo 1136, secondo comma, del codice.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La proposta di mediazione deve essere approvata </a:t>
            </a:r>
            <a:r>
              <a:rPr lang="it-IT" dirty="0"/>
              <a:t>dall’assemblea con la maggioranza di cui all’articolo 1136, secondo comma, del codice. Se non si raggiunge la predetta maggioranza, la proposta si deve intendere non </a:t>
            </a:r>
            <a:r>
              <a:rPr lang="it-IT" dirty="0" smtClean="0"/>
              <a:t>accettata».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911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norma «tradizionale»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Art.1131 c.c.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«Nei </a:t>
            </a:r>
            <a:r>
              <a:rPr lang="it-IT" dirty="0"/>
              <a:t>limiti delle attribuzioni stabilite dall’articolo 1130 </a:t>
            </a:r>
            <a:r>
              <a:rPr lang="it-IT" dirty="0" smtClean="0"/>
              <a:t> </a:t>
            </a:r>
            <a:r>
              <a:rPr lang="it-IT" dirty="0"/>
              <a:t>o dei maggiori poteri conferitigli dal regolamento di condominio o dall’assemblea, </a:t>
            </a:r>
            <a:r>
              <a:rPr lang="it-IT" b="1" dirty="0"/>
              <a:t>l’amministratore ha la rappresentanza dei partecipanti </a:t>
            </a:r>
            <a:r>
              <a:rPr lang="it-IT" dirty="0"/>
              <a:t>e </a:t>
            </a:r>
            <a:r>
              <a:rPr lang="it-IT" b="1" dirty="0"/>
              <a:t>può</a:t>
            </a:r>
            <a:r>
              <a:rPr lang="it-IT" dirty="0"/>
              <a:t> </a:t>
            </a:r>
            <a:r>
              <a:rPr lang="it-IT" b="1" dirty="0"/>
              <a:t>agire in giudizio sia contro i condomini</a:t>
            </a:r>
            <a:r>
              <a:rPr lang="it-IT" dirty="0"/>
              <a:t> sia contro i </a:t>
            </a:r>
            <a:r>
              <a:rPr lang="it-IT" dirty="0" smtClean="0"/>
              <a:t>terzi».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04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nuove norme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b="1" dirty="0" smtClean="0"/>
              <a:t>Art. 1129 c.c</a:t>
            </a:r>
            <a:r>
              <a:rPr lang="it-IT" dirty="0" smtClean="0"/>
              <a:t>. (come modificato dalla Riforma)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«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Salvo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che sia stato espressamente dispensato dall’assemblea</a:t>
            </a:r>
            <a:r>
              <a:rPr lang="it-IT" dirty="0"/>
              <a:t>, </a:t>
            </a:r>
            <a:r>
              <a:rPr lang="it-IT" b="1" dirty="0">
                <a:solidFill>
                  <a:srgbClr val="FF0000"/>
                </a:solidFill>
              </a:rPr>
              <a:t>l’amministratore </a:t>
            </a:r>
            <a:r>
              <a:rPr lang="it-IT" b="1" u="sng" dirty="0">
                <a:solidFill>
                  <a:srgbClr val="FF0000"/>
                </a:solidFill>
              </a:rPr>
              <a:t>è tenuto</a:t>
            </a:r>
            <a:r>
              <a:rPr lang="it-IT" b="1" dirty="0">
                <a:solidFill>
                  <a:srgbClr val="FF0000"/>
                </a:solidFill>
              </a:rPr>
              <a:t> ad agire per la riscossione forzosa </a:t>
            </a:r>
            <a:r>
              <a:rPr lang="it-IT" dirty="0"/>
              <a:t>delle somme dovute dagli obbligati </a:t>
            </a:r>
            <a:r>
              <a:rPr lang="it-IT" b="1" dirty="0">
                <a:solidFill>
                  <a:srgbClr val="FF0000"/>
                </a:solidFill>
              </a:rPr>
              <a:t>entro sei mesi dalla chiusura dell’esercizio nel quale il credito esigibile è compreso</a:t>
            </a:r>
            <a:r>
              <a:rPr lang="it-IT" dirty="0"/>
              <a:t>, anche ai sensi dell’articolo 63, primo comma, delle disposizioni per l’attuazione del presente </a:t>
            </a:r>
            <a:r>
              <a:rPr lang="it-IT" dirty="0" smtClean="0"/>
              <a:t>codice».</a:t>
            </a:r>
          </a:p>
          <a:p>
            <a:pPr marL="0" indent="0">
              <a:buNone/>
            </a:pPr>
            <a:endParaRPr lang="it-IT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it-IT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viene stabilito un preciso OBBLIGO!!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3851920" y="5157192"/>
            <a:ext cx="1728192" cy="504056"/>
          </a:xfrm>
          <a:prstGeom prst="downArrow">
            <a:avLst>
              <a:gd name="adj1" fmla="val 50000"/>
              <a:gd name="adj2" fmla="val 59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23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nuove norme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buNone/>
            </a:pPr>
            <a:r>
              <a:rPr lang="it-IT" dirty="0" smtClean="0"/>
              <a:t>Costituiscono </a:t>
            </a:r>
            <a:r>
              <a:rPr lang="it-IT" b="1" dirty="0" smtClean="0"/>
              <a:t>gravi irregolarità, idonee a fondare la revoca giudiziaria </a:t>
            </a:r>
            <a:r>
              <a:rPr lang="it-IT" dirty="0" smtClean="0"/>
              <a:t>dell’amministratore:</a:t>
            </a:r>
          </a:p>
          <a:p>
            <a:pPr algn="just" fontAlgn="base"/>
            <a:endParaRPr lang="it-IT" dirty="0"/>
          </a:p>
          <a:p>
            <a:pPr algn="just"/>
            <a:r>
              <a:rPr lang="it-IT" dirty="0"/>
              <a:t>«5) l’aver acconsentito, per un credito insoddisfatto, alla cancellazione delle formalità eseguite nei registri immobiliari a tutela dei diritti del condominio</a:t>
            </a:r>
            <a:r>
              <a:rPr lang="it-IT" dirty="0" smtClean="0"/>
              <a:t>;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6) qualora sia stata promossa azione giudiziaria per la riscossione delle somme dovute al condominio, </a:t>
            </a:r>
            <a:r>
              <a:rPr lang="it-IT" b="1" dirty="0">
                <a:solidFill>
                  <a:srgbClr val="FF0000"/>
                </a:solidFill>
              </a:rPr>
              <a:t>l’aver omesso di curare diligentemente l’azione e la conseguente esecuzione coattiva</a:t>
            </a:r>
            <a:r>
              <a:rPr lang="it-IT" dirty="0"/>
              <a:t>;»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63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nuove norme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Art.63, comma 1, disp. att. c.c</a:t>
            </a:r>
            <a:r>
              <a:rPr lang="it-IT" dirty="0" smtClean="0"/>
              <a:t>. (come modificato)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 smtClean="0">
                <a:solidFill>
                  <a:schemeClr val="tx2"/>
                </a:solidFill>
              </a:rPr>
              <a:t>«Per  la  riscossione dei  </a:t>
            </a:r>
            <a:r>
              <a:rPr lang="it-IT" b="1" dirty="0">
                <a:solidFill>
                  <a:schemeClr val="tx2"/>
                </a:solidFill>
              </a:rPr>
              <a:t>contributi </a:t>
            </a:r>
            <a:r>
              <a:rPr lang="it-IT" b="1" dirty="0" smtClean="0">
                <a:solidFill>
                  <a:schemeClr val="tx2"/>
                </a:solidFill>
              </a:rPr>
              <a:t> in  base  allo  </a:t>
            </a:r>
            <a:r>
              <a:rPr lang="it-IT" b="1" dirty="0">
                <a:solidFill>
                  <a:schemeClr val="tx2"/>
                </a:solidFill>
              </a:rPr>
              <a:t>stato di </a:t>
            </a:r>
            <a:r>
              <a:rPr lang="it-IT" b="1" dirty="0" smtClean="0">
                <a:solidFill>
                  <a:schemeClr val="tx2"/>
                </a:solidFill>
              </a:rPr>
              <a:t>ripartizione approvato </a:t>
            </a:r>
            <a:r>
              <a:rPr lang="it-IT" b="1" dirty="0">
                <a:solidFill>
                  <a:schemeClr val="tx2"/>
                </a:solidFill>
              </a:rPr>
              <a:t>dall’assemblea</a:t>
            </a:r>
            <a:r>
              <a:rPr lang="it-IT" dirty="0"/>
              <a:t>, l’amministratore, </a:t>
            </a:r>
            <a:r>
              <a:rPr lang="it-IT" b="1" u="sng" dirty="0">
                <a:solidFill>
                  <a:srgbClr val="FF0000"/>
                </a:solidFill>
              </a:rPr>
              <a:t>senza bisogno di autorizzazione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/>
              <a:t>di questa, può </a:t>
            </a:r>
            <a:r>
              <a:rPr lang="it-IT" b="1" dirty="0"/>
              <a:t>ottenere un decreto di ingiunzione immediatamente esecutivo</a:t>
            </a:r>
            <a:r>
              <a:rPr lang="it-IT" dirty="0"/>
              <a:t>, nonostante opposizione, ed è tenuto a comunicare ai creditori non ancora soddisfatti che lo interpellino i dati dei condomini morosi</a:t>
            </a:r>
            <a:r>
              <a:rPr lang="it-IT" dirty="0" smtClean="0"/>
              <a:t>.»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23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nuove norme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Sempre art. 63 disp. att. c.c. (come modificato)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«In </a:t>
            </a:r>
            <a:r>
              <a:rPr lang="it-IT" dirty="0"/>
              <a:t>caso di mora nel pagamento dei contributi che si sia protratta per un semestre, </a:t>
            </a:r>
            <a:r>
              <a:rPr lang="it-IT" b="1" dirty="0"/>
              <a:t>l’amministratore può sospendere il condomino moroso dalla fruizione dei servizi comuni suscettibili di godimento separato</a:t>
            </a:r>
            <a:r>
              <a:rPr lang="it-IT" dirty="0" smtClean="0"/>
              <a:t>.»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28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«Ragioni» della mora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«Non pago … perché: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non ho i soldi» </a:t>
            </a:r>
            <a:r>
              <a:rPr lang="it-IT" dirty="0" smtClean="0">
                <a:sym typeface="Wingdings" panose="05000000000000000000" pitchFamily="2" charset="2"/>
              </a:rPr>
              <a:t> si riuscirà a recuperare?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h</a:t>
            </a:r>
            <a:r>
              <a:rPr lang="it-IT" dirty="0" smtClean="0"/>
              <a:t>o una contestazione da fare»  </a:t>
            </a:r>
            <a:r>
              <a:rPr lang="it-IT" dirty="0" smtClean="0">
                <a:sym typeface="Wingdings" panose="05000000000000000000" pitchFamily="2" charset="2"/>
              </a:rPr>
              <a:t> come deve muoversi </a:t>
            </a:r>
          </a:p>
          <a:p>
            <a:pPr lvl="2"/>
            <a:r>
              <a:rPr lang="it-IT" sz="2400" dirty="0" smtClean="0">
                <a:sym typeface="Wingdings" panose="05000000000000000000" pitchFamily="2" charset="2"/>
              </a:rPr>
              <a:t>il condòmino? </a:t>
            </a:r>
          </a:p>
          <a:p>
            <a:pPr lvl="2"/>
            <a:r>
              <a:rPr lang="it-IT" sz="2400" dirty="0" smtClean="0">
                <a:sym typeface="Wingdings" panose="05000000000000000000" pitchFamily="2" charset="2"/>
              </a:rPr>
              <a:t>l’amministratore?</a:t>
            </a:r>
            <a:endParaRPr lang="it-IT" sz="2400" dirty="0" smtClean="0"/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52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 un condòmino contesta una spesa?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320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/>
              <a:t>A</a:t>
            </a:r>
            <a:r>
              <a:rPr lang="fr-FR" b="1" u="sng" dirty="0" smtClean="0"/>
              <a:t>) Cass</a:t>
            </a:r>
            <a:r>
              <a:rPr lang="fr-FR" b="1" u="sng" dirty="0"/>
              <a:t>. civ. Sez. II, 29/01/2013, n. 2049</a:t>
            </a:r>
            <a:endParaRPr lang="it-IT" b="1" u="sng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«</a:t>
            </a:r>
            <a:r>
              <a:rPr lang="it-IT" b="1" dirty="0" smtClean="0">
                <a:solidFill>
                  <a:srgbClr val="FF0000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deliberazione di approvazione delle spese</a:t>
            </a:r>
            <a:r>
              <a:rPr lang="it-IT" dirty="0">
                <a:solidFill>
                  <a:srgbClr val="FF0000"/>
                </a:solidFill>
              </a:rPr>
              <a:t>, adottata dall'assemblea e divenuta inoppugnabile, </a:t>
            </a:r>
            <a:r>
              <a:rPr lang="it-IT" b="1" dirty="0">
                <a:solidFill>
                  <a:srgbClr val="FF0000"/>
                </a:solidFill>
              </a:rPr>
              <a:t>fa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sorgere l'obbligo </a:t>
            </a:r>
            <a:r>
              <a:rPr lang="it-IT" b="1" dirty="0" smtClean="0">
                <a:solidFill>
                  <a:srgbClr val="FF0000"/>
                </a:solidFill>
              </a:rPr>
              <a:t>dei condomini </a:t>
            </a:r>
            <a:r>
              <a:rPr lang="it-IT" b="1" dirty="0">
                <a:solidFill>
                  <a:srgbClr val="FF0000"/>
                </a:solidFill>
              </a:rPr>
              <a:t>di pagare al condominio i contributi dovuti</a:t>
            </a:r>
            <a:r>
              <a:rPr lang="it-IT" dirty="0"/>
              <a:t>, </a:t>
            </a:r>
            <a:r>
              <a:rPr lang="it-IT" b="1" u="sng" dirty="0"/>
              <a:t>rimanendo indipendenti</a:t>
            </a:r>
            <a:r>
              <a:rPr lang="it-IT" b="1" dirty="0"/>
              <a:t> l'obbligazione del singolo partecipante verso il condominio e le vicende </a:t>
            </a:r>
            <a:r>
              <a:rPr lang="it-IT" b="1" dirty="0" smtClean="0"/>
              <a:t>delle partite </a:t>
            </a:r>
            <a:r>
              <a:rPr lang="it-IT" b="1" dirty="0"/>
              <a:t>debitorie del condominio verso i suoi creditori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9EFC-A0FD-479A-BDD5-1E4E5EFFEC1B}" type="slidenum">
              <a:rPr lang="it-IT" smtClean="0"/>
              <a:t>9</a:t>
            </a:fld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3491880" y="5229200"/>
            <a:ext cx="2232248" cy="576064"/>
          </a:xfrm>
          <a:prstGeom prst="downArrow">
            <a:avLst>
              <a:gd name="adj1" fmla="val 50000"/>
              <a:gd name="adj2" fmla="val 36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www.appiano.info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913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487</TotalTime>
  <Words>1226</Words>
  <Application>Microsoft Office PowerPoint</Application>
  <PresentationFormat>Presentazione su schermo (4:3)</PresentationFormat>
  <Paragraphs>158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Executive</vt:lpstr>
      <vt:lpstr> I poteri dell’amministratore sulla riscossione dei contributi.  CCIAA-TO,  20 novembre 2014 </vt:lpstr>
      <vt:lpstr>La norma «tradizionale»</vt:lpstr>
      <vt:lpstr>La norma «tradizionale»</vt:lpstr>
      <vt:lpstr>Le nuove norme</vt:lpstr>
      <vt:lpstr>Le nuove norme</vt:lpstr>
      <vt:lpstr>Le nuove norme</vt:lpstr>
      <vt:lpstr>Le nuove norme</vt:lpstr>
      <vt:lpstr>«Ragioni» della mora</vt:lpstr>
      <vt:lpstr>Se un condòmino contesta una spesa?</vt:lpstr>
      <vt:lpstr>Se un condòmino contesta una spesa?</vt:lpstr>
      <vt:lpstr>Se un condòmino contesta una spesa?</vt:lpstr>
      <vt:lpstr>Se un condòmino contesta una spesa?</vt:lpstr>
      <vt:lpstr>Nel Supercondominio?</vt:lpstr>
      <vt:lpstr>Impatto sul contenzioso</vt:lpstr>
      <vt:lpstr>Evitiamo il processo?</vt:lpstr>
      <vt:lpstr>Mediazione: istruzioni</vt:lpstr>
      <vt:lpstr>Mediazione: istruzioni</vt:lpstr>
      <vt:lpstr>Mediazione: istruzioni</vt:lpstr>
      <vt:lpstr>Mediazione: istruzioni</vt:lpstr>
      <vt:lpstr>Mediazione: istruzioni</vt:lpstr>
      <vt:lpstr>Mediazione: istruzioni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poteri dell’amministratore sulla riscossione dei contributi</dc:title>
  <dc:creator>Mario</dc:creator>
  <cp:lastModifiedBy>Mario</cp:lastModifiedBy>
  <cp:revision>67</cp:revision>
  <dcterms:created xsi:type="dcterms:W3CDTF">2014-11-17T17:37:18Z</dcterms:created>
  <dcterms:modified xsi:type="dcterms:W3CDTF">2014-11-21T15:59:31Z</dcterms:modified>
</cp:coreProperties>
</file>